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1"/>
  </p:sldMasterIdLst>
  <p:sldIdLst>
    <p:sldId id="256" r:id="rId2"/>
    <p:sldId id="257" r:id="rId3"/>
    <p:sldId id="261" r:id="rId4"/>
    <p:sldId id="275" r:id="rId5"/>
    <p:sldId id="259" r:id="rId6"/>
    <p:sldId id="268" r:id="rId7"/>
    <p:sldId id="267" r:id="rId8"/>
    <p:sldId id="260" r:id="rId9"/>
    <p:sldId id="262" r:id="rId10"/>
    <p:sldId id="264" r:id="rId11"/>
    <p:sldId id="276" r:id="rId12"/>
    <p:sldId id="263" r:id="rId13"/>
    <p:sldId id="271" r:id="rId14"/>
    <p:sldId id="269" r:id="rId15"/>
    <p:sldId id="273" r:id="rId16"/>
    <p:sldId id="272" r:id="rId17"/>
    <p:sldId id="265" r:id="rId18"/>
    <p:sldId id="270" r:id="rId19"/>
    <p:sldId id="274" r:id="rId20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4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1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9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9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86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35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4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4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4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8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4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4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0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3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7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7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rtl="1">
              <a:defRPr sz="1000" b="1" i="0">
                <a:solidFill>
                  <a:schemeClr val="accent1"/>
                </a:solidFill>
                <a:cs typeface="B Nazanin" panose="00000400000000000000" pitchFamily="2" charset="-78"/>
              </a:defRPr>
            </a:lvl1pPr>
          </a:lstStyle>
          <a:p>
            <a:fld id="{90786BE5-D2A3-4BF0-8B30-D7403E61B3DC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000" b="1" i="0">
                <a:solidFill>
                  <a:schemeClr val="accent1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rtl="1">
              <a:defRPr sz="2800" b="0" i="0">
                <a:solidFill>
                  <a:schemeClr val="bg1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2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r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B Nazanin" panose="00000400000000000000" pitchFamily="2" charset="-78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wqura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care.ca/rte/en/IHaveAPlan_UniversityofWaterloograduatestudentsGSA_ChangeofCoverage_ChangeofCoveragePeriod" TargetMode="External"/><Relationship Id="rId2" Type="http://schemas.openxmlformats.org/officeDocument/2006/relationships/hyperlink" Target="https://uwaterloo.ca/international-student-guide/resources/after-you-arrive/health-insur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waterloo.ca/coronavirus/frequently-asked-questions#international-uhip-i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sity.uwaterloo.ca/sports/2010/7/21/Columbia_Icefield.aspx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varsity.uwaterloo.ca/sports/2010/7/21/Physical_Activities_Complex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MeTah_4" TargetMode="External"/><Relationship Id="rId5" Type="http://schemas.openxmlformats.org/officeDocument/2006/relationships/hyperlink" Target="https://t.me/kwfootball" TargetMode="External"/><Relationship Id="rId4" Type="http://schemas.openxmlformats.org/officeDocument/2006/relationships/hyperlink" Target="https://nike.uwaterloo.ca/course/search.aspx?categoryId=937c8d5e-b2ed-483f-821d-25191ad0da8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alltrails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uw-quran.com/fa/content/?mode=edit&amp;code=113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uw-quran.com/fa/content/?mode=edit&amp;code=128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uw_quran" TargetMode="External"/><Relationship Id="rId2" Type="http://schemas.openxmlformats.org/officeDocument/2006/relationships/hyperlink" Target="http://www.uw-quran.com/fa/sess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CulturalPartovGroup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t.me/isawchanne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mobile.ca/en/bc/" TargetMode="External"/><Relationship Id="rId2" Type="http://schemas.openxmlformats.org/officeDocument/2006/relationships/hyperlink" Target="https://uwaterloo.ca/information-systems-technology/services/mobile-device-acquisition/plans-pric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zoomerwireless.ca/promotion_offer/september-202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joinchat/A72PQFNkP55wMk5xhmtqIg" TargetMode="External"/><Relationship Id="rId2" Type="http://schemas.openxmlformats.org/officeDocument/2006/relationships/hyperlink" Target="https://www.redflagdeal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joinchat/BlviDURwvCSnFYrAtAaTsQ" TargetMode="External"/><Relationship Id="rId2" Type="http://schemas.openxmlformats.org/officeDocument/2006/relationships/hyperlink" Target="http://www.uw-quran.com/fa/content/?code=11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umibazaar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-quran.com/fa/content/?code=1117" TargetMode="External"/><Relationship Id="rId2" Type="http://schemas.openxmlformats.org/officeDocument/2006/relationships/hyperlink" Target="https://maps.app.goo.gl/ofC7niGQLdt39D8E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underground.com/cgi-bin/findweather/hdfForecast?query=n2j2n8&amp;MR=1" TargetMode="External"/><Relationship Id="rId2" Type="http://schemas.openxmlformats.org/officeDocument/2006/relationships/hyperlink" Target="http://www.theweathernetwork.com/weather/canada/ontario/waterloo/?ref=topnav_fourteenday_weath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دانشجویان تازه وارد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55488"/>
          </a:xfrm>
        </p:spPr>
        <p:txBody>
          <a:bodyPr>
            <a:normAutofit lnSpcReduction="10000"/>
          </a:bodyPr>
          <a:lstStyle/>
          <a:p>
            <a:pPr algn="r"/>
            <a:r>
              <a:rPr lang="fa-IR" dirty="0"/>
              <a:t>جلسه قرآن دانشگاه </a:t>
            </a:r>
            <a:r>
              <a:rPr lang="fa-IR" dirty="0" err="1"/>
              <a:t>واترلو</a:t>
            </a:r>
            <a:endParaRPr lang="fa-IR" dirty="0"/>
          </a:p>
          <a:p>
            <a:pPr algn="r"/>
            <a:r>
              <a:rPr lang="fa-IR" dirty="0"/>
              <a:t>پاییز ۲۰۲3</a:t>
            </a:r>
          </a:p>
          <a:p>
            <a:r>
              <a:rPr lang="en-US" cap="none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www.uwquran.com</a:t>
            </a:r>
            <a:endParaRPr lang="en-US" cap="none" dirty="0">
              <a:ln w="0"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890962"/>
            <a:ext cx="3429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9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دانشگاه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84" y="2484838"/>
            <a:ext cx="9665081" cy="4006704"/>
          </a:xfrm>
        </p:spPr>
        <p:txBody>
          <a:bodyPr/>
          <a:lstStyle/>
          <a:p>
            <a:endParaRPr lang="fa-I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84" y="3290982"/>
            <a:ext cx="3242200" cy="285962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54953" y="2603500"/>
            <a:ext cx="10508963" cy="40904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/>
              <a:t>مسائل مربوط به دانشجو</a:t>
            </a:r>
          </a:p>
          <a:p>
            <a:pPr lvl="1"/>
            <a:r>
              <a:rPr lang="en-US" dirty="0"/>
              <a:t>Apply </a:t>
            </a:r>
            <a:r>
              <a:rPr lang="fa-IR" dirty="0"/>
              <a:t> برای گرفتن </a:t>
            </a:r>
            <a:r>
              <a:rPr lang="en-CA" dirty="0"/>
              <a:t>TA</a:t>
            </a:r>
            <a:endParaRPr lang="en-US" dirty="0"/>
          </a:p>
          <a:p>
            <a:pPr lvl="1"/>
            <a:r>
              <a:rPr lang="fa-IR" dirty="0"/>
              <a:t>مشکلات و چالشها </a:t>
            </a:r>
          </a:p>
          <a:p>
            <a:pPr lvl="1"/>
            <a:r>
              <a:rPr lang="fa-IR" dirty="0"/>
              <a:t>بیمه دانشگاه </a:t>
            </a:r>
          </a:p>
          <a:p>
            <a:pPr lvl="1"/>
            <a:r>
              <a:rPr lang="fa-IR" dirty="0"/>
              <a:t>وات کارد</a:t>
            </a:r>
            <a:endParaRPr lang="en-US" dirty="0"/>
          </a:p>
          <a:p>
            <a:pPr marL="457200" lvl="1" indent="0">
              <a:buFont typeface="Wingdings 3" charset="2"/>
              <a:buNone/>
            </a:pPr>
            <a:endParaRPr lang="fa-IR" dirty="0"/>
          </a:p>
          <a:p>
            <a:pPr lvl="1"/>
            <a:endParaRPr lang="en-US" dirty="0"/>
          </a:p>
          <a:p>
            <a:r>
              <a:rPr lang="fa-IR" dirty="0"/>
              <a:t>رابطه با استاد </a:t>
            </a:r>
          </a:p>
          <a:p>
            <a:pPr lvl="1"/>
            <a:r>
              <a:rPr lang="fa-IR" dirty="0"/>
              <a:t>شروع تحصیل</a:t>
            </a:r>
          </a:p>
          <a:p>
            <a:pPr lvl="1"/>
            <a:r>
              <a:rPr lang="fa-IR" dirty="0"/>
              <a:t>مشکل با استاد</a:t>
            </a:r>
            <a:r>
              <a:rPr lang="en-CA" dirty="0"/>
              <a:t>   Associate chair for graduate studies </a:t>
            </a:r>
            <a:endParaRPr lang="fa-IR" dirty="0"/>
          </a:p>
          <a:p>
            <a:pPr lvl="1"/>
            <a:r>
              <a:rPr lang="fa-IR" dirty="0"/>
              <a:t>نیاز به توصیه نامه</a:t>
            </a:r>
          </a:p>
          <a:p>
            <a:pPr marL="457200" lvl="1" indent="0">
              <a:buNone/>
            </a:pPr>
            <a:endParaRPr lang="fa-IR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0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0D17-D615-42F4-B7B2-11F2AD40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بیمه و درمان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0EF31-052F-4BDD-8988-B78A20205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ثبت نام بیمه اجباری</a:t>
            </a:r>
            <a:r>
              <a:rPr lang="en-CA" dirty="0"/>
              <a:t> UHIP </a:t>
            </a:r>
            <a:r>
              <a:rPr lang="fa-IR" dirty="0"/>
              <a:t> برای همسر و فرزندان</a:t>
            </a:r>
            <a:endParaRPr lang="en-US" dirty="0"/>
          </a:p>
          <a:p>
            <a:pPr algn="l" rtl="0"/>
            <a:r>
              <a:rPr lang="en-CA" dirty="0">
                <a:hlinkClick r:id="rId2"/>
              </a:rPr>
              <a:t>https://uwaterloo.ca/international-student-guide/resources/after-you-arrive/health-insurance</a:t>
            </a:r>
            <a:endParaRPr lang="en-CA" dirty="0"/>
          </a:p>
          <a:p>
            <a:endParaRPr lang="en-US" dirty="0"/>
          </a:p>
          <a:p>
            <a:r>
              <a:rPr lang="fa-IR" dirty="0"/>
              <a:t>بیمه تکمیلی سلامت و دندان: </a:t>
            </a:r>
            <a:r>
              <a:rPr lang="en-CA" dirty="0"/>
              <a:t>Sept. 6 – 26, 2023.</a:t>
            </a:r>
            <a:endParaRPr lang="en-US" dirty="0"/>
          </a:p>
          <a:p>
            <a:pPr algn="l" rtl="0"/>
            <a:r>
              <a:rPr lang="en-US" dirty="0">
                <a:hlinkClick r:id="rId3"/>
              </a:rPr>
              <a:t>http://studentcare.ca/rte/en/IHaveAPlan_UniversityofWaterloograduatestudentsGSA_ChangeofCoverage_ChangeofCoveragePeriod</a:t>
            </a:r>
            <a:endParaRPr lang="fa-IR" dirty="0"/>
          </a:p>
          <a:p>
            <a:pPr lvl="1"/>
            <a:endParaRPr lang="en-US" dirty="0"/>
          </a:p>
          <a:p>
            <a:r>
              <a:rPr lang="fa-IR" dirty="0"/>
              <a:t>پوشش </a:t>
            </a:r>
            <a:r>
              <a:rPr lang="fa-IR" dirty="0" err="1"/>
              <a:t>کووید</a:t>
            </a:r>
            <a:endParaRPr lang="en-CA" dirty="0">
              <a:hlinkClick r:id="rId4"/>
            </a:endParaRPr>
          </a:p>
          <a:p>
            <a:pPr marL="457200" lvl="1" indent="0">
              <a:buNone/>
            </a:pPr>
            <a:r>
              <a:rPr lang="en-CA" dirty="0">
                <a:hlinkClick r:id="rId4"/>
              </a:rPr>
              <a:t>https://uwaterloo.ca/coronavirus/frequently-asked-questions#international-uhip-ill</a:t>
            </a:r>
            <a:endParaRPr lang="fa-IR" dirty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088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ورزش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2" cy="3715734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امکانات دانشگاه</a:t>
            </a:r>
          </a:p>
          <a:p>
            <a:pPr lvl="1"/>
            <a:r>
              <a:rPr lang="en-US" dirty="0">
                <a:hlinkClick r:id="rId2"/>
              </a:rPr>
              <a:t>PAC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CIF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Sport Club</a:t>
            </a:r>
            <a:r>
              <a:rPr lang="fa-IR" dirty="0"/>
              <a:t> </a:t>
            </a:r>
            <a:r>
              <a:rPr lang="en-US" dirty="0"/>
              <a:t> </a:t>
            </a:r>
            <a:r>
              <a:rPr lang="fa-IR" dirty="0"/>
              <a:t>و کلاس های </a:t>
            </a:r>
            <a:r>
              <a:rPr lang="fa-IR" dirty="0" err="1"/>
              <a:t>آموزرشی</a:t>
            </a:r>
            <a:r>
              <a:rPr lang="fa-IR" dirty="0"/>
              <a:t> </a:t>
            </a:r>
            <a:endParaRPr lang="en-CA" dirty="0"/>
          </a:p>
          <a:p>
            <a:pPr lvl="1"/>
            <a:endParaRPr lang="en-US" dirty="0"/>
          </a:p>
          <a:p>
            <a:r>
              <a:rPr lang="fa-IR" dirty="0"/>
              <a:t>ورزش برای ایرانیان</a:t>
            </a:r>
          </a:p>
          <a:p>
            <a:pPr lvl="1"/>
            <a:r>
              <a:rPr lang="en-US" dirty="0">
                <a:hlinkClick r:id="rId5"/>
              </a:rPr>
              <a:t>https://t.me/kwfootball</a:t>
            </a:r>
            <a:endParaRPr lang="en-US" dirty="0"/>
          </a:p>
          <a:p>
            <a:pPr lvl="1"/>
            <a:r>
              <a:rPr lang="en-CA" dirty="0">
                <a:hlinkClick r:id="rId6"/>
              </a:rPr>
              <a:t>https://t.me/MeTah_4</a:t>
            </a:r>
            <a:r>
              <a:rPr lang="en-CA" dirty="0"/>
              <a:t> </a:t>
            </a:r>
          </a:p>
          <a:p>
            <a:pPr lvl="1"/>
            <a:endParaRPr lang="fa-IR" dirty="0"/>
          </a:p>
          <a:p>
            <a:r>
              <a:rPr lang="fa-IR" dirty="0"/>
              <a:t>ورزش در خارج از دانشگاه</a:t>
            </a:r>
          </a:p>
          <a:p>
            <a:pPr lvl="1"/>
            <a:r>
              <a:rPr lang="en-CA" dirty="0"/>
              <a:t>YMCA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3" y="4673287"/>
            <a:ext cx="3778797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4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تفریحات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84" y="2484838"/>
            <a:ext cx="9665081" cy="4006704"/>
          </a:xfrm>
        </p:spPr>
        <p:txBody>
          <a:bodyPr/>
          <a:lstStyle/>
          <a:p>
            <a:endParaRPr lang="fa-I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54953" y="2603500"/>
            <a:ext cx="10508963" cy="409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a-IR" sz="2000" dirty="0"/>
              <a:t>مسیر های پیاده روی و دوچرخه سواری </a:t>
            </a:r>
            <a:endParaRPr lang="en-CA" sz="2000" dirty="0"/>
          </a:p>
          <a:p>
            <a:pPr lvl="2"/>
            <a:r>
              <a:rPr lang="en-CA" sz="1800" dirty="0">
                <a:hlinkClick r:id="rId2"/>
              </a:rPr>
              <a:t>https://www.alltrails.com/</a:t>
            </a:r>
            <a:endParaRPr lang="en-CA" sz="1800" dirty="0"/>
          </a:p>
          <a:p>
            <a:pPr lvl="1"/>
            <a:r>
              <a:rPr lang="fa-IR" sz="2000" dirty="0"/>
              <a:t>شهر های نزدیک  </a:t>
            </a:r>
          </a:p>
          <a:p>
            <a:pPr lvl="1"/>
            <a:r>
              <a:rPr lang="fa-IR" sz="2000" dirty="0"/>
              <a:t>موزه واترلو </a:t>
            </a:r>
          </a:p>
          <a:p>
            <a:pPr lvl="1"/>
            <a:r>
              <a:rPr lang="fa-IR" sz="2000" dirty="0"/>
              <a:t>مراکز خرید</a:t>
            </a:r>
          </a:p>
          <a:p>
            <a:pPr lvl="1"/>
            <a:r>
              <a:rPr lang="fa-IR" sz="2000" dirty="0"/>
              <a:t>سینما (</a:t>
            </a:r>
            <a:r>
              <a:rPr lang="fa-IR" sz="2000" dirty="0" err="1"/>
              <a:t>گالکسی</a:t>
            </a:r>
            <a:r>
              <a:rPr lang="fa-IR" sz="2000" dirty="0"/>
              <a:t> و </a:t>
            </a:r>
            <a:r>
              <a:rPr lang="fa-IR" sz="2000" dirty="0" err="1"/>
              <a:t>اِمپایِر</a:t>
            </a:r>
            <a:r>
              <a:rPr lang="fa-IR" sz="2000" dirty="0"/>
              <a:t>) </a:t>
            </a:r>
          </a:p>
          <a:p>
            <a:pPr lvl="1"/>
            <a:r>
              <a:rPr lang="fa-IR" sz="2000" dirty="0"/>
              <a:t>پارک ها ( ویکتوریا، </a:t>
            </a:r>
            <a:r>
              <a:rPr lang="fa-IR" sz="2000" dirty="0" err="1"/>
              <a:t>واترلو</a:t>
            </a:r>
            <a:r>
              <a:rPr lang="fa-IR" sz="2000" dirty="0"/>
              <a:t>)</a:t>
            </a:r>
          </a:p>
          <a:p>
            <a:pPr lvl="1"/>
            <a:endParaRPr lang="fa-IR" sz="2000" dirty="0"/>
          </a:p>
          <a:p>
            <a:pPr lvl="1"/>
            <a:endParaRPr lang="en-US" sz="2000" dirty="0"/>
          </a:p>
        </p:txBody>
      </p:sp>
      <p:pic>
        <p:nvPicPr>
          <p:cNvPr id="3074" name="Picture 2" descr="Image result for â«ØªÙØ±ÛØ­Ø§ØªÛâ¬â">
            <a:extLst>
              <a:ext uri="{FF2B5EF4-FFF2-40B4-BE49-F238E27FC236}">
                <a16:creationId xmlns:a16="http://schemas.microsoft.com/office/drawing/2014/main" id="{F32053C6-A9C7-4DA3-9457-E9E4F656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2" y="2744344"/>
            <a:ext cx="4912242" cy="348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3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حمل و نقل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9379" y="2060777"/>
            <a:ext cx="11253242" cy="456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a-IR" b="1" u="sng" dirty="0"/>
              <a:t>داخل شهر </a:t>
            </a:r>
          </a:p>
          <a:p>
            <a:pPr lvl="2"/>
            <a:r>
              <a:rPr lang="fa-IR" dirty="0"/>
              <a:t>اتوبوس های</a:t>
            </a:r>
            <a:r>
              <a:rPr lang="en-US" dirty="0"/>
              <a:t> GRT </a:t>
            </a:r>
            <a:endParaRPr lang="fa-IR" dirty="0"/>
          </a:p>
          <a:p>
            <a:pPr lvl="2"/>
            <a:r>
              <a:rPr lang="fa-IR" dirty="0"/>
              <a:t>برنامه اتوبوس ها :</a:t>
            </a:r>
          </a:p>
          <a:p>
            <a:pPr lvl="3"/>
            <a:r>
              <a:rPr lang="fa-IR" dirty="0"/>
              <a:t>گوکل مپ، سایت </a:t>
            </a:r>
            <a:r>
              <a:rPr lang="en-US" dirty="0"/>
              <a:t>GRT</a:t>
            </a:r>
          </a:p>
          <a:p>
            <a:pPr lvl="1"/>
            <a:r>
              <a:rPr lang="fa-IR" b="1" u="sng" dirty="0"/>
              <a:t>بین شهری </a:t>
            </a:r>
          </a:p>
          <a:p>
            <a:pPr lvl="2"/>
            <a:r>
              <a:rPr lang="en-US" dirty="0"/>
              <a:t>Go Transit </a:t>
            </a:r>
          </a:p>
          <a:p>
            <a:pPr lvl="2"/>
            <a:r>
              <a:rPr lang="en-US" dirty="0" err="1"/>
              <a:t>MegaBus</a:t>
            </a:r>
            <a:endParaRPr lang="en-US" dirty="0"/>
          </a:p>
          <a:p>
            <a:pPr lvl="2"/>
            <a:r>
              <a:rPr lang="en-US" dirty="0"/>
              <a:t>Carpool</a:t>
            </a:r>
          </a:p>
          <a:p>
            <a:pPr lvl="1"/>
            <a:r>
              <a:rPr lang="fa-IR" u="sng" dirty="0"/>
              <a:t>روش های دیگر </a:t>
            </a:r>
          </a:p>
          <a:p>
            <a:pPr lvl="2"/>
            <a:r>
              <a:rPr lang="fa-IR" dirty="0"/>
              <a:t>تاکسی تلفنی </a:t>
            </a:r>
          </a:p>
          <a:p>
            <a:pPr lvl="2"/>
            <a:r>
              <a:rPr lang="fa-IR" dirty="0"/>
              <a:t>اوبر، لیفت</a:t>
            </a:r>
          </a:p>
          <a:p>
            <a:pPr lvl="2"/>
            <a:r>
              <a:rPr lang="fa-IR" b="1" dirty="0"/>
              <a:t>شاتل دانشگاه</a:t>
            </a:r>
            <a:endParaRPr lang="en-US" b="1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3C156-A4ED-4AA3-BDF1-A96ED7A1F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4"/>
          <a:stretch/>
        </p:blipFill>
        <p:spPr>
          <a:xfrm>
            <a:off x="1154953" y="2400836"/>
            <a:ext cx="4035380" cy="15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C3EAB1-44E0-4524-9207-F6CD3A258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32" y="4124889"/>
            <a:ext cx="3633841" cy="25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6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رانندگی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6459" y="2391879"/>
            <a:ext cx="11253242" cy="456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fa-IR" sz="2000" dirty="0"/>
              <a:t>کارت شناسایی</a:t>
            </a:r>
            <a:endParaRPr lang="en-CA" sz="2000" dirty="0"/>
          </a:p>
          <a:p>
            <a:pPr lvl="2"/>
            <a:r>
              <a:rPr lang="fa-IR" sz="2000" dirty="0"/>
              <a:t>آزمون تست کتبی</a:t>
            </a:r>
            <a:r>
              <a:rPr lang="en-US" sz="2000" dirty="0"/>
              <a:t> G1</a:t>
            </a:r>
          </a:p>
          <a:p>
            <a:pPr marL="914400" lvl="2" indent="0">
              <a:buNone/>
            </a:pPr>
            <a:r>
              <a:rPr lang="en-US" sz="2000" dirty="0"/>
              <a:t>	</a:t>
            </a:r>
          </a:p>
          <a:p>
            <a:pPr lvl="2"/>
            <a:r>
              <a:rPr lang="fa-IR" sz="2000" dirty="0"/>
              <a:t>امتحان رانندگی </a:t>
            </a:r>
            <a:r>
              <a:rPr lang="en-US" sz="2000" dirty="0"/>
              <a:t>G2 Road License</a:t>
            </a:r>
            <a:r>
              <a:rPr lang="fa-IR" sz="2000" dirty="0"/>
              <a:t> (5 سال )</a:t>
            </a:r>
          </a:p>
          <a:p>
            <a:pPr lvl="3"/>
            <a:r>
              <a:rPr lang="fa-IR" sz="1800" dirty="0"/>
              <a:t>1 سال بعد از امتحان تست کتبی – ترجمه گواهینامه ایران ( بدون وقفه )</a:t>
            </a:r>
            <a:endParaRPr lang="en-US" sz="1800" dirty="0"/>
          </a:p>
          <a:p>
            <a:pPr lvl="2"/>
            <a:r>
              <a:rPr lang="fa-IR" sz="2000" dirty="0"/>
              <a:t>امتحان رانندگی  </a:t>
            </a:r>
            <a:r>
              <a:rPr lang="en-US" sz="2000" dirty="0"/>
              <a:t>G Full License  </a:t>
            </a:r>
            <a:r>
              <a:rPr lang="fa-IR" sz="2000" dirty="0"/>
              <a:t> (مادام العمر)</a:t>
            </a:r>
          </a:p>
          <a:p>
            <a:pPr lvl="2"/>
            <a:endParaRPr lang="fa-IR" sz="2000" dirty="0"/>
          </a:p>
          <a:p>
            <a:pPr lvl="2"/>
            <a:r>
              <a:rPr lang="fa-IR" sz="2000" dirty="0"/>
              <a:t>آموزش</a:t>
            </a:r>
          </a:p>
          <a:p>
            <a:pPr marL="1371600" lvl="3" indent="0">
              <a:buNone/>
            </a:pPr>
            <a:endParaRPr lang="fa-IR" sz="1800" dirty="0"/>
          </a:p>
          <a:p>
            <a:pPr marL="1371600" lvl="3" indent="0">
              <a:buNone/>
            </a:pPr>
            <a:r>
              <a:rPr lang="en-US" sz="1800" dirty="0">
                <a:hlinkClick r:id="rId2"/>
              </a:rPr>
              <a:t>http://www.uw-quran.com/fa/content/?mode=edit&amp;code=1135</a:t>
            </a:r>
            <a:endParaRPr lang="fa-IR" sz="1800" dirty="0"/>
          </a:p>
          <a:p>
            <a:pPr marL="1371600" lvl="3" indent="0">
              <a:buNone/>
            </a:pPr>
            <a:endParaRPr lang="en-US" sz="18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sz="2000" dirty="0"/>
          </a:p>
        </p:txBody>
      </p:sp>
      <p:pic>
        <p:nvPicPr>
          <p:cNvPr id="6146" name="Picture 2" descr="Image result for driving training">
            <a:extLst>
              <a:ext uri="{FF2B5EF4-FFF2-40B4-BE49-F238E27FC236}">
                <a16:creationId xmlns:a16="http://schemas.microsoft.com/office/drawing/2014/main" id="{A5115C69-7848-4CB2-A43E-B8ABA8D48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4264"/>
            <a:ext cx="3007468" cy="19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اجاره ماشین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84" y="2484838"/>
            <a:ext cx="9665081" cy="4006704"/>
          </a:xfrm>
        </p:spPr>
        <p:txBody>
          <a:bodyPr/>
          <a:lstStyle/>
          <a:p>
            <a:endParaRPr lang="fa-I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54953" y="2603500"/>
            <a:ext cx="10508963" cy="409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Enterprise (&amp; Car share)</a:t>
            </a:r>
          </a:p>
          <a:p>
            <a:pPr lvl="1"/>
            <a:r>
              <a:rPr lang="en-US" sz="2000" dirty="0"/>
              <a:t>Budget </a:t>
            </a:r>
          </a:p>
          <a:p>
            <a:pPr lvl="1"/>
            <a:r>
              <a:rPr lang="en-US" sz="2000" dirty="0"/>
              <a:t>Discount </a:t>
            </a:r>
          </a:p>
          <a:p>
            <a:pPr lvl="1"/>
            <a:r>
              <a:rPr lang="en-US" sz="2000" dirty="0"/>
              <a:t>Avis </a:t>
            </a:r>
          </a:p>
          <a:p>
            <a:pPr lvl="2"/>
            <a:r>
              <a:rPr lang="fa-IR" sz="1800" dirty="0"/>
              <a:t>دانشجویان زیر 25 سال</a:t>
            </a:r>
          </a:p>
          <a:p>
            <a:pPr lvl="2"/>
            <a:endParaRPr lang="fa-IR" sz="1800" dirty="0"/>
          </a:p>
          <a:p>
            <a:pPr lvl="1"/>
            <a:endParaRPr lang="fa-IR" sz="2000" dirty="0"/>
          </a:p>
          <a:p>
            <a:pPr lvl="1"/>
            <a:endParaRPr lang="fa-IR" sz="2000" dirty="0"/>
          </a:p>
          <a:p>
            <a:pPr lvl="1"/>
            <a:r>
              <a:rPr lang="en-US" sz="2000" dirty="0">
                <a:hlinkClick r:id="rId2"/>
              </a:rPr>
              <a:t>http://www.uw-quran.com/fa/content/?mode=edit&amp;code=1282</a:t>
            </a:r>
            <a:endParaRPr lang="fa-IR" sz="2000" dirty="0"/>
          </a:p>
          <a:p>
            <a:pPr lvl="1"/>
            <a:endParaRPr lang="en-US" sz="2000" dirty="0"/>
          </a:p>
        </p:txBody>
      </p:sp>
      <p:pic>
        <p:nvPicPr>
          <p:cNvPr id="4098" name="Picture 2" descr="Image result for Car rental">
            <a:extLst>
              <a:ext uri="{FF2B5EF4-FFF2-40B4-BE49-F238E27FC236}">
                <a16:creationId xmlns:a16="http://schemas.microsoft.com/office/drawing/2014/main" id="{A6329135-D494-4308-8D17-8D488606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4" y="3343939"/>
            <a:ext cx="5868653" cy="23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80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جلسه قرآن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hlinkClick r:id="rId2"/>
              </a:rPr>
              <a:t>جلسات هفتگی </a:t>
            </a:r>
            <a:endParaRPr lang="fa-IR" dirty="0"/>
          </a:p>
          <a:p>
            <a:pPr lvl="1"/>
            <a:r>
              <a:rPr lang="fa-IR" dirty="0"/>
              <a:t>جمعه ها ساعت 6:30 الی 9:00 بعد از</a:t>
            </a:r>
          </a:p>
          <a:p>
            <a:r>
              <a:rPr lang="fa-IR" dirty="0"/>
              <a:t>برنامه ها در اعیاد ملی مذهبی</a:t>
            </a:r>
          </a:p>
          <a:p>
            <a:pPr lvl="1"/>
            <a:r>
              <a:rPr lang="fa-IR" dirty="0"/>
              <a:t>عید نوروز، اعیاد و شهادت ها، محرم</a:t>
            </a:r>
          </a:p>
          <a:p>
            <a:endParaRPr lang="fa-IR" dirty="0"/>
          </a:p>
          <a:p>
            <a:r>
              <a:rPr lang="fa-IR" dirty="0"/>
              <a:t>برنامه های فرهنگی ورزشی</a:t>
            </a:r>
            <a:endParaRPr lang="en-CA" dirty="0"/>
          </a:p>
          <a:p>
            <a:r>
              <a:rPr lang="fa-IR" dirty="0"/>
              <a:t>کانال تلگرامی جلسه قرآن:</a:t>
            </a:r>
            <a:endParaRPr lang="en-CA" dirty="0"/>
          </a:p>
          <a:p>
            <a:pPr lvl="1"/>
            <a:r>
              <a:rPr lang="en-US" dirty="0">
                <a:hlinkClick r:id="rId3"/>
              </a:rPr>
              <a:t>https://t.me/uw_quran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3" y="3655402"/>
            <a:ext cx="3429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3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A38C-3E99-485A-A54D-FA5F2A12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گروه 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E808-02B3-46C7-A228-4BF33774D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/>
              <a:t>انجمن دانشجویان ایرانی واترلو</a:t>
            </a:r>
            <a:r>
              <a:rPr lang="en-US" dirty="0"/>
              <a:t> ISAW</a:t>
            </a:r>
            <a:endParaRPr lang="fa-IR" dirty="0"/>
          </a:p>
          <a:p>
            <a:pPr lvl="1"/>
            <a:r>
              <a:rPr lang="fa-IR" dirty="0"/>
              <a:t>برگزاری مراسم مختلف</a:t>
            </a:r>
          </a:p>
          <a:p>
            <a:pPr lvl="1"/>
            <a:r>
              <a:rPr lang="en-US" dirty="0">
                <a:hlinkClick r:id="rId2"/>
              </a:rPr>
              <a:t>https://t.me/isawchannel</a:t>
            </a:r>
            <a:r>
              <a:rPr lang="fa-IR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fa-IR" dirty="0"/>
              <a:t>گروه فرهنگی هنری پرتو</a:t>
            </a:r>
          </a:p>
          <a:p>
            <a:pPr lvl="1"/>
            <a:r>
              <a:rPr lang="fa-IR" dirty="0"/>
              <a:t>تماشا و نقد فیلم (مستند، سینمایی) – 5 شنبه ها</a:t>
            </a:r>
          </a:p>
          <a:p>
            <a:pPr lvl="1"/>
            <a:r>
              <a:rPr lang="fa-IR" dirty="0"/>
              <a:t>برگزاری کنسرت های سنتی </a:t>
            </a:r>
          </a:p>
          <a:p>
            <a:pPr lvl="1"/>
            <a:r>
              <a:rPr lang="fa-IR" dirty="0"/>
              <a:t>کتاب خوانی </a:t>
            </a:r>
          </a:p>
          <a:p>
            <a:pPr lvl="1"/>
            <a:r>
              <a:rPr lang="en-CA" dirty="0">
                <a:hlinkClick r:id="rId3"/>
              </a:rPr>
              <a:t>https://t.me/CulturalPartovGroup</a:t>
            </a:r>
            <a:r>
              <a:rPr lang="fa-IR" dirty="0"/>
              <a:t> </a:t>
            </a:r>
          </a:p>
          <a:p>
            <a:pPr lvl="1"/>
            <a:endParaRPr lang="fa-IR" dirty="0"/>
          </a:p>
          <a:p>
            <a:r>
              <a:rPr lang="fa-IR" dirty="0"/>
              <a:t>مثنوی خوانی، شاهنامه واترلو کیچینر، ایرانیان واترلو کیچینر</a:t>
            </a:r>
          </a:p>
          <a:p>
            <a:pPr lvl="1"/>
            <a:endParaRPr lang="en-US" dirty="0"/>
          </a:p>
        </p:txBody>
      </p:sp>
      <p:pic>
        <p:nvPicPr>
          <p:cNvPr id="5122" name="Picture 2" descr="No automatic alt text available.">
            <a:extLst>
              <a:ext uri="{FF2B5EF4-FFF2-40B4-BE49-F238E27FC236}">
                <a16:creationId xmlns:a16="http://schemas.microsoft.com/office/drawing/2014/main" id="{73A00453-DA6C-4591-B3DF-C95CA0AB2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41705" r="16860" b="36279"/>
          <a:stretch/>
        </p:blipFill>
        <p:spPr bwMode="auto">
          <a:xfrm>
            <a:off x="835977" y="3807890"/>
            <a:ext cx="4150693" cy="10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A4D0F3-FA7F-485C-8FBD-4CB20C229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18" y="5349948"/>
            <a:ext cx="1405270" cy="1339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9AD40-AD5E-4C7F-95F9-0F0F81B8E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688" y="2329000"/>
            <a:ext cx="1102500" cy="11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D300E2-210B-4AB6-AB43-5D4D6F5D9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1939" y="5349947"/>
            <a:ext cx="1320209" cy="1320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5654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EEA6B06-37BF-43FC-9986-67E896676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932D0FE-76FF-4860-ACE3-458B2BB9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D4D113-E6B9-4BCC-8EE7-ABFD7E942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09219B5-F7D1-4ED7-8DC1-CE442F43E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E47095-D247-457B-8082-990F3184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2DAA052-A50D-47AE-87C9-AAAB2A38F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053F849-6CC2-45B1-B2CA-CCD77F862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86B102DE-9EA5-422F-910A-E4E2F0A59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23D9DFF9-99E4-4FE6-9EAC-F1D7A7DFA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pic>
        <p:nvPicPr>
          <p:cNvPr id="8194" name="Picture 2" descr="Image result for â«Ø³ÙØ§Ù Ù Ù¾Ø§Ø³Ø®â¬â">
            <a:extLst>
              <a:ext uri="{FF2B5EF4-FFF2-40B4-BE49-F238E27FC236}">
                <a16:creationId xmlns:a16="http://schemas.microsoft.com/office/drawing/2014/main" id="{1F9DA456-6CD3-4A25-8BDC-B658B0DE0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3" r="-1" b="-1"/>
          <a:stretch/>
        </p:blipFill>
        <p:spPr bwMode="auto">
          <a:xfrm>
            <a:off x="474133" y="474133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6B76B9-C954-42B3-BE41-A2A3D48E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99733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n-US" sz="5400">
                <a:solidFill>
                  <a:srgbClr val="FFFFFF"/>
                </a:solidFill>
                <a:cs typeface="+mj-cs"/>
              </a:rPr>
              <a:t>سوال و پاسخ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98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بانک و کارت های اعتباری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870" y="2411819"/>
            <a:ext cx="10253780" cy="4446181"/>
          </a:xfrm>
        </p:spPr>
        <p:txBody>
          <a:bodyPr>
            <a:normAutofit/>
          </a:bodyPr>
          <a:lstStyle/>
          <a:p>
            <a:r>
              <a:rPr lang="fa-IR" dirty="0"/>
              <a:t>حساب بانکی </a:t>
            </a:r>
            <a:r>
              <a:rPr lang="en-US" dirty="0" err="1"/>
              <a:t>Chequing</a:t>
            </a:r>
            <a:r>
              <a:rPr lang="en-US" dirty="0"/>
              <a:t> </a:t>
            </a:r>
            <a:r>
              <a:rPr lang="fa-IR" dirty="0"/>
              <a:t> و </a:t>
            </a:r>
            <a:r>
              <a:rPr lang="en-US" dirty="0"/>
              <a:t>Saving</a:t>
            </a:r>
            <a:endParaRPr lang="fa-IR" dirty="0"/>
          </a:p>
          <a:p>
            <a:endParaRPr lang="fa-IR" dirty="0"/>
          </a:p>
          <a:p>
            <a:r>
              <a:rPr lang="fa-IR" dirty="0"/>
              <a:t> کردیت کارت</a:t>
            </a:r>
          </a:p>
          <a:p>
            <a:pPr lvl="1"/>
            <a:r>
              <a:rPr lang="en-US" dirty="0"/>
              <a:t>Credit History</a:t>
            </a:r>
            <a:r>
              <a:rPr lang="fa-IR" dirty="0"/>
              <a:t> </a:t>
            </a:r>
          </a:p>
          <a:p>
            <a:pPr lvl="1"/>
            <a:r>
              <a:rPr lang="fa-IR" dirty="0"/>
              <a:t>مزایای کارت های مختلف</a:t>
            </a:r>
          </a:p>
          <a:p>
            <a:pPr marL="0" indent="0">
              <a:buNone/>
            </a:pPr>
            <a:endParaRPr lang="en-US" dirty="0"/>
          </a:p>
          <a:p>
            <a:r>
              <a:rPr lang="fa-IR" dirty="0"/>
              <a:t>بانک های موجود</a:t>
            </a:r>
          </a:p>
          <a:p>
            <a:pPr lvl="1"/>
            <a:r>
              <a:rPr lang="en-US" dirty="0"/>
              <a:t>TD</a:t>
            </a:r>
            <a:r>
              <a:rPr lang="fa-IR" dirty="0"/>
              <a:t>، </a:t>
            </a:r>
            <a:r>
              <a:rPr lang="en-US" dirty="0"/>
              <a:t>RBC</a:t>
            </a:r>
            <a:r>
              <a:rPr lang="fa-IR" dirty="0"/>
              <a:t>، </a:t>
            </a:r>
            <a:r>
              <a:rPr lang="en-US" dirty="0"/>
              <a:t>CIBC</a:t>
            </a:r>
            <a:r>
              <a:rPr lang="fa-IR" dirty="0"/>
              <a:t>، </a:t>
            </a:r>
            <a:r>
              <a:rPr lang="en-US" dirty="0"/>
              <a:t>BMO</a:t>
            </a:r>
          </a:p>
          <a:p>
            <a:pPr lvl="1"/>
            <a:endParaRPr lang="fa-IR" dirty="0"/>
          </a:p>
          <a:p>
            <a:r>
              <a:rPr lang="fa-IR" dirty="0"/>
              <a:t>پرداخت کردیت کارت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1" y="4634909"/>
            <a:ext cx="3790006" cy="2133368"/>
          </a:xfrm>
          <a:prstGeom prst="rect">
            <a:avLst/>
          </a:prstGeom>
        </p:spPr>
      </p:pic>
      <p:pic>
        <p:nvPicPr>
          <p:cNvPr id="7170" name="Picture 2" descr="Image result for Different banks in canada">
            <a:extLst>
              <a:ext uri="{FF2B5EF4-FFF2-40B4-BE49-F238E27FC236}">
                <a16:creationId xmlns:a16="http://schemas.microsoft.com/office/drawing/2014/main" id="{0D1A2598-D1BE-4492-80A1-D811C6F0B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411819"/>
            <a:ext cx="5109327" cy="21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7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موبایل و اینترنت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74" y="2175309"/>
            <a:ext cx="10048851" cy="4171749"/>
          </a:xfrm>
        </p:spPr>
        <p:txBody>
          <a:bodyPr>
            <a:normAutofit/>
          </a:bodyPr>
          <a:lstStyle/>
          <a:p>
            <a:r>
              <a:rPr lang="fa-IR" dirty="0"/>
              <a:t>موبایل </a:t>
            </a:r>
          </a:p>
          <a:p>
            <a:pPr lvl="1"/>
            <a:r>
              <a:rPr lang="fa-IR" dirty="0"/>
              <a:t>در هنگام قرار داد: طول قرار داد، مشخصات </a:t>
            </a:r>
            <a:r>
              <a:rPr lang="en-US" dirty="0"/>
              <a:t>Plan</a:t>
            </a:r>
            <a:r>
              <a:rPr lang="fa-IR" dirty="0"/>
              <a:t>، زمان مجاز مکالمه، میزان مجاز دیتاو امکان </a:t>
            </a:r>
            <a:r>
              <a:rPr lang="en-US" dirty="0"/>
              <a:t>long distance</a:t>
            </a:r>
            <a:r>
              <a:rPr lang="fa-IR" dirty="0"/>
              <a:t>، هزینه ماهیانه، گوشی </a:t>
            </a:r>
            <a:endParaRPr lang="en-US" dirty="0"/>
          </a:p>
          <a:p>
            <a:pPr lvl="1"/>
            <a:r>
              <a:rPr lang="en-US" dirty="0"/>
              <a:t>Rogers, Bell, </a:t>
            </a:r>
            <a:r>
              <a:rPr lang="en-US" dirty="0" err="1"/>
              <a:t>Fido,Public</a:t>
            </a:r>
            <a:r>
              <a:rPr lang="en-US" dirty="0"/>
              <a:t>, </a:t>
            </a:r>
            <a:r>
              <a:rPr lang="en-US" dirty="0" err="1"/>
              <a:t>Koodo</a:t>
            </a:r>
            <a:r>
              <a:rPr lang="en-US" dirty="0"/>
              <a:t>, Freedom, </a:t>
            </a:r>
            <a:r>
              <a:rPr lang="en-US" dirty="0" err="1"/>
              <a:t>Telus</a:t>
            </a:r>
            <a:r>
              <a:rPr lang="en-US" dirty="0"/>
              <a:t>, </a:t>
            </a:r>
            <a:r>
              <a:rPr lang="en-US" dirty="0" err="1"/>
              <a:t>Zoomer</a:t>
            </a:r>
            <a:endParaRPr lang="fa-IR" dirty="0"/>
          </a:p>
          <a:p>
            <a:pPr lvl="1"/>
            <a:r>
              <a:rPr lang="en-US" dirty="0"/>
              <a:t>Corporate plan</a:t>
            </a:r>
            <a:r>
              <a:rPr lang="fa-IR" dirty="0"/>
              <a:t> ها:</a:t>
            </a:r>
          </a:p>
          <a:p>
            <a:pPr lvl="2"/>
            <a:r>
              <a:rPr lang="en-US" dirty="0" err="1"/>
              <a:t>uWaterloo</a:t>
            </a:r>
            <a:r>
              <a:rPr lang="en-US" dirty="0"/>
              <a:t> personal plans: david.oconnor@beyondwireless.ca</a:t>
            </a:r>
          </a:p>
          <a:p>
            <a:pPr lvl="2"/>
            <a:r>
              <a:rPr lang="en-US" sz="1100" dirty="0">
                <a:hlinkClick r:id="rId2"/>
              </a:rPr>
              <a:t>https://uwaterloo.ca/information-systems-technology/services/mobile-device-acquisition/plans-prices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:</a:t>
            </a:r>
            <a:r>
              <a:rPr lang="en-CA" dirty="0"/>
              <a:t>Public Mobile	 </a:t>
            </a:r>
            <a:r>
              <a:rPr lang="en-CA" sz="1300" dirty="0">
                <a:hlinkClick r:id="rId3"/>
              </a:rPr>
              <a:t>https://www.publicmobile.ca/en/bc/</a:t>
            </a:r>
            <a:endParaRPr lang="en-CA" sz="1300" dirty="0"/>
          </a:p>
          <a:p>
            <a:pPr lvl="1"/>
            <a:r>
              <a:rPr lang="en-CA" dirty="0" err="1"/>
              <a:t>Zoomer</a:t>
            </a:r>
            <a:r>
              <a:rPr lang="fa-IR" dirty="0"/>
              <a:t>: </a:t>
            </a:r>
            <a:r>
              <a:rPr lang="en-CA" sz="1400" dirty="0">
                <a:hlinkClick r:id="rId4"/>
              </a:rPr>
              <a:t>https://www.zoomerwireless.ca/promotion_offer/september-2021</a:t>
            </a:r>
            <a:r>
              <a:rPr lang="fa-IR" sz="1400" dirty="0"/>
              <a:t> </a:t>
            </a:r>
            <a:endParaRPr lang="fa-IR" dirty="0"/>
          </a:p>
          <a:p>
            <a:r>
              <a:rPr lang="fa-IR" b="1" dirty="0"/>
              <a:t>اینترنت: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Fido, Rogers, Bell, Virgin, </a:t>
            </a:r>
            <a:r>
              <a:rPr lang="en-US" dirty="0" err="1"/>
              <a:t>CikTelecom</a:t>
            </a:r>
            <a:endParaRPr lang="fa-IR" dirty="0"/>
          </a:p>
          <a:p>
            <a:pPr lvl="1"/>
            <a:endParaRPr lang="fa-I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4" y="4418899"/>
            <a:ext cx="2201331" cy="12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2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57D53-171F-4241-9387-AB80D04E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موبایل و اینترنت	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4E32E-0FAB-4EC9-BDB2-0CA94BEE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663299" cy="3416300"/>
          </a:xfrm>
        </p:spPr>
        <p:txBody>
          <a:bodyPr>
            <a:normAutofit lnSpcReduction="10000"/>
          </a:bodyPr>
          <a:lstStyle/>
          <a:p>
            <a:r>
              <a:rPr lang="fa-IR" b="1" dirty="0"/>
              <a:t>روش های پیدا کردن قیمت مناسب</a:t>
            </a:r>
          </a:p>
          <a:p>
            <a:pPr lvl="1"/>
            <a:r>
              <a:rPr lang="fa-IR" dirty="0"/>
              <a:t>صحبت با دوستان</a:t>
            </a:r>
          </a:p>
          <a:p>
            <a:pPr lvl="1"/>
            <a:r>
              <a:rPr lang="fa-IR" dirty="0"/>
              <a:t>سایت های پیدا کردن </a:t>
            </a:r>
            <a:r>
              <a:rPr lang="en-CA" dirty="0"/>
              <a:t>Deal</a:t>
            </a:r>
            <a:r>
              <a:rPr lang="fa-IR" dirty="0"/>
              <a:t> ها</a:t>
            </a:r>
          </a:p>
          <a:p>
            <a:pPr lvl="2"/>
            <a:r>
              <a:rPr lang="en-CA" dirty="0">
                <a:hlinkClick r:id="rId2"/>
              </a:rPr>
              <a:t>https://www.redflagdeals.com/</a:t>
            </a:r>
            <a:endParaRPr lang="fa-IR" dirty="0"/>
          </a:p>
          <a:p>
            <a:pPr lvl="1"/>
            <a:r>
              <a:rPr lang="fa-IR" dirty="0"/>
              <a:t>گروه های </a:t>
            </a:r>
            <a:r>
              <a:rPr lang="fa-IR" dirty="0" err="1"/>
              <a:t>تلگرامی</a:t>
            </a:r>
            <a:endParaRPr lang="fa-IR" dirty="0"/>
          </a:p>
          <a:p>
            <a:pPr lvl="2"/>
            <a:r>
              <a:rPr lang="en-CA" dirty="0">
                <a:hlinkClick r:id="rId3"/>
              </a:rPr>
              <a:t>https://t.me/joinchat/A72PQFNkP55wMk5xhmtqIg</a:t>
            </a:r>
            <a:r>
              <a:rPr lang="fa-IR" dirty="0"/>
              <a:t> </a:t>
            </a:r>
          </a:p>
          <a:p>
            <a:pPr lvl="1"/>
            <a:endParaRPr lang="fa-IR" dirty="0"/>
          </a:p>
          <a:p>
            <a:pPr lvl="1"/>
            <a:r>
              <a:rPr lang="fa-IR" dirty="0"/>
              <a:t>پیداکردن</a:t>
            </a:r>
            <a:r>
              <a:rPr lang="en-US" dirty="0"/>
              <a:t> </a:t>
            </a:r>
            <a:r>
              <a:rPr lang="fa-IR" dirty="0"/>
              <a:t> نماینده های فروش</a:t>
            </a:r>
            <a:endParaRPr lang="en-CA" dirty="0"/>
          </a:p>
          <a:p>
            <a:pPr lvl="1"/>
            <a:r>
              <a:rPr lang="en-CA" dirty="0"/>
              <a:t>Andrew: 2262205940</a:t>
            </a:r>
            <a:endParaRPr lang="fa-IR" dirty="0"/>
          </a:p>
          <a:p>
            <a:pPr lvl="1"/>
            <a:r>
              <a:rPr lang="fa-IR" dirty="0"/>
              <a:t>تماس تلفنی با شرکت ها</a:t>
            </a:r>
          </a:p>
          <a:p>
            <a:pPr lvl="1"/>
            <a:endParaRPr lang="fa-IR" dirty="0"/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194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اجاره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اجاره خانه و پیدا کردن هم خانه ای در جلسه قرآن: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http://www.uw-quran.com/fa/content/?code=1191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fa-IR" dirty="0"/>
              <a:t>گروه های تلگرامی </a:t>
            </a:r>
            <a:r>
              <a:rPr lang="en-CA" dirty="0"/>
              <a:t> Waterloo Housing</a:t>
            </a:r>
            <a:endParaRPr lang="en-US" dirty="0"/>
          </a:p>
          <a:p>
            <a:pPr marL="0" indent="0" algn="ctr">
              <a:buNone/>
            </a:pPr>
            <a:r>
              <a:rPr lang="en-US" sz="1400" dirty="0">
                <a:hlinkClick r:id="rId3"/>
              </a:rPr>
              <a:t>https://t.me/joinchat/BlviDURwvCSnFYrAtAaTsQ</a:t>
            </a:r>
            <a:r>
              <a:rPr lang="en-US" sz="1400" dirty="0"/>
              <a:t> 				</a:t>
            </a:r>
          </a:p>
          <a:p>
            <a:pPr marL="0" indent="0">
              <a:buNone/>
            </a:pPr>
            <a:endParaRPr lang="en-US" dirty="0"/>
          </a:p>
          <a:p>
            <a:r>
              <a:rPr lang="fa-IR" dirty="0"/>
              <a:t>گروه های فیسبوک</a:t>
            </a:r>
          </a:p>
          <a:p>
            <a:r>
              <a:rPr lang="en-US" dirty="0"/>
              <a:t>Kijiji</a:t>
            </a:r>
          </a:p>
          <a:p>
            <a:pPr marL="0" indent="0">
              <a:buNone/>
            </a:pPr>
            <a:endParaRPr lang="fa-IR" dirty="0"/>
          </a:p>
          <a:p>
            <a:pPr marL="457200" lvl="1" indent="0">
              <a:buNone/>
            </a:pPr>
            <a:endParaRPr lang="fa-IR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C3EFB-1739-4A6D-9EA9-6689C52F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75" y="3949914"/>
            <a:ext cx="2579850" cy="22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5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A852-83A0-4E80-88CA-A471401D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fa-IR" dirty="0"/>
              <a:t>اجاره</a:t>
            </a:r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C1DE19D4-4971-4669-AAB5-83518AF46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" b="-1"/>
          <a:stretch/>
        </p:blipFill>
        <p:spPr bwMode="auto"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52BE4-01DF-4CF3-AFF3-654779E5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fa-IR" sz="2400" dirty="0"/>
              <a:t>قرارداد</a:t>
            </a:r>
          </a:p>
          <a:p>
            <a:r>
              <a:rPr lang="fa-IR" sz="2400" dirty="0"/>
              <a:t>برق و آب</a:t>
            </a:r>
          </a:p>
          <a:p>
            <a:pPr lvl="2"/>
            <a:r>
              <a:rPr lang="en-US" sz="2000" dirty="0"/>
              <a:t>OESP Program</a:t>
            </a:r>
            <a:r>
              <a:rPr lang="fa-IR" sz="2000" dirty="0"/>
              <a:t> </a:t>
            </a:r>
          </a:p>
          <a:p>
            <a:r>
              <a:rPr lang="fa-IR" sz="2400" dirty="0"/>
              <a:t>بیمه </a:t>
            </a:r>
          </a:p>
          <a:p>
            <a:r>
              <a:rPr lang="fa-IR" sz="2400" dirty="0"/>
              <a:t>سابلت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39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خرید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b="1" dirty="0"/>
              <a:t>در خرید کردن صبر کنیم</a:t>
            </a:r>
            <a:r>
              <a:rPr lang="en-US" b="1" dirty="0"/>
              <a:t>!</a:t>
            </a:r>
          </a:p>
          <a:p>
            <a:endParaRPr lang="en-US" dirty="0"/>
          </a:p>
          <a:p>
            <a:r>
              <a:rPr lang="fa-IR" dirty="0"/>
              <a:t>فروشگاه های مواد غذایی:</a:t>
            </a:r>
          </a:p>
          <a:p>
            <a:pPr lvl="1"/>
            <a:r>
              <a:rPr lang="en-US" dirty="0" err="1"/>
              <a:t>Foodbasics</a:t>
            </a:r>
            <a:r>
              <a:rPr lang="en-US" dirty="0"/>
              <a:t>, </a:t>
            </a:r>
            <a:r>
              <a:rPr lang="en-US" dirty="0" err="1"/>
              <a:t>Freshco</a:t>
            </a:r>
            <a:r>
              <a:rPr lang="en-US" dirty="0"/>
              <a:t>, Walmart, Superstore, </a:t>
            </a:r>
            <a:r>
              <a:rPr lang="en-US" dirty="0" err="1"/>
              <a:t>Zehrs</a:t>
            </a:r>
            <a:r>
              <a:rPr lang="en-US" dirty="0"/>
              <a:t>, Sobeys</a:t>
            </a:r>
          </a:p>
          <a:p>
            <a:r>
              <a:rPr lang="fa-IR" dirty="0"/>
              <a:t>لوازم خانگی:</a:t>
            </a:r>
          </a:p>
          <a:p>
            <a:pPr lvl="1"/>
            <a:r>
              <a:rPr lang="en-US" dirty="0"/>
              <a:t>Walmart, Canadian Tire</a:t>
            </a:r>
            <a:endParaRPr lang="fa-IR" dirty="0"/>
          </a:p>
          <a:p>
            <a:r>
              <a:rPr lang="fa-IR" dirty="0"/>
              <a:t>مغازه های تم ایرانی : آریانا و هستی</a:t>
            </a:r>
            <a:endParaRPr lang="en-CA" dirty="0"/>
          </a:p>
          <a:p>
            <a:pPr lvl="1"/>
            <a:r>
              <a:rPr lang="en-CA" dirty="0">
                <a:hlinkClick r:id="rId2"/>
              </a:rPr>
              <a:t>https://www.rumibazaar.com/</a:t>
            </a:r>
            <a:endParaRPr lang="fa-IR" dirty="0"/>
          </a:p>
          <a:p>
            <a:r>
              <a:rPr lang="en-US" dirty="0"/>
              <a:t>Price Match (</a:t>
            </a:r>
            <a:r>
              <a:rPr lang="en-US" dirty="0" err="1"/>
              <a:t>Flipp</a:t>
            </a:r>
            <a:r>
              <a:rPr lang="en-US" dirty="0"/>
              <a:t>, Flyer)</a:t>
            </a:r>
            <a:endParaRPr lang="fa-IR" dirty="0"/>
          </a:p>
          <a:p>
            <a:r>
              <a:rPr lang="fa-IR" dirty="0"/>
              <a:t>تخفیف دانشجویی</a:t>
            </a:r>
            <a:endParaRPr lang="en-CA" dirty="0"/>
          </a:p>
          <a:p>
            <a:r>
              <a:rPr lang="en-CA" dirty="0"/>
              <a:t>Insta Cart</a:t>
            </a:r>
            <a:endParaRPr lang="fa-I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4030860"/>
            <a:ext cx="2981325" cy="24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2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رستوران ها و گوشت فروشی ها حلال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979770" cy="3416300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رستوران ها و گوشت فروشی ها حلال</a:t>
            </a:r>
          </a:p>
          <a:p>
            <a:endParaRPr lang="en-US" dirty="0"/>
          </a:p>
          <a:p>
            <a:pPr lvl="1"/>
            <a:r>
              <a:rPr lang="fa-IR" dirty="0"/>
              <a:t>نور</a:t>
            </a:r>
          </a:p>
          <a:p>
            <a:pPr lvl="1"/>
            <a:r>
              <a:rPr lang="fa-IR" dirty="0"/>
              <a:t>هستی</a:t>
            </a:r>
          </a:p>
          <a:p>
            <a:pPr lvl="1"/>
            <a:r>
              <a:rPr lang="fa-IR" dirty="0"/>
              <a:t>عمار</a:t>
            </a:r>
          </a:p>
          <a:p>
            <a:pPr lvl="1"/>
            <a:r>
              <a:rPr lang="fa-IR" dirty="0"/>
              <a:t>کیشکی</a:t>
            </a:r>
            <a:endParaRPr lang="en-CA" dirty="0"/>
          </a:p>
          <a:p>
            <a:pPr lvl="1"/>
            <a:r>
              <a:rPr lang="fa-IR" dirty="0"/>
              <a:t>امه</a:t>
            </a:r>
          </a:p>
          <a:p>
            <a:pPr lvl="1"/>
            <a:r>
              <a:rPr lang="en-CA" dirty="0">
                <a:hlinkClick r:id="rId2"/>
              </a:rPr>
              <a:t>KW Wholesale</a:t>
            </a:r>
            <a:endParaRPr lang="fa-IR" dirty="0"/>
          </a:p>
          <a:p>
            <a:pPr lvl="1"/>
            <a:endParaRPr lang="fa-IR" dirty="0"/>
          </a:p>
          <a:p>
            <a:r>
              <a:rPr lang="en-US" dirty="0">
                <a:hlinkClick r:id="rId3"/>
              </a:rPr>
              <a:t>http</a:t>
            </a:r>
            <a:r>
              <a:rPr lang="en-CA" dirty="0">
                <a:hlinkClick r:id="rId3"/>
              </a:rPr>
              <a:t>s</a:t>
            </a:r>
            <a:r>
              <a:rPr lang="en-US" dirty="0">
                <a:hlinkClick r:id="rId3"/>
              </a:rPr>
              <a:t>://www.uw-quran.com/fa/content/?code=1117</a:t>
            </a:r>
            <a:r>
              <a:rPr lang="fa-IR" dirty="0"/>
              <a:t>	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9" y="3009900"/>
            <a:ext cx="3947088" cy="33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آب و هوا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816350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قبل از بیرون رفتن وضعیت هوا را کنترل کنید:</a:t>
            </a:r>
          </a:p>
          <a:p>
            <a:pPr lvl="1"/>
            <a:r>
              <a:rPr lang="en-US" dirty="0">
                <a:hlinkClick r:id="rId2"/>
              </a:rPr>
              <a:t>The Weather Network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Weather Underground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Alerts</a:t>
            </a:r>
          </a:p>
          <a:p>
            <a:endParaRPr lang="en-US" dirty="0"/>
          </a:p>
          <a:p>
            <a:r>
              <a:rPr lang="fa-IR" dirty="0"/>
              <a:t>کاپشن مناسب</a:t>
            </a:r>
          </a:p>
          <a:p>
            <a:pPr lvl="1"/>
            <a:r>
              <a:rPr lang="fa-IR" dirty="0"/>
              <a:t>الیاف طبیعی: </a:t>
            </a:r>
            <a:r>
              <a:rPr lang="en-US" dirty="0"/>
              <a:t>Down &amp; Feather</a:t>
            </a:r>
          </a:p>
          <a:p>
            <a:pPr lvl="1"/>
            <a:r>
              <a:rPr lang="fa-IR" dirty="0"/>
              <a:t>برند های خوب:</a:t>
            </a:r>
            <a:r>
              <a:rPr lang="en-US" dirty="0"/>
              <a:t>Columbia, </a:t>
            </a:r>
            <a:r>
              <a:rPr lang="en-US" dirty="0" err="1"/>
              <a:t>WindRiver</a:t>
            </a:r>
            <a:r>
              <a:rPr lang="en-US" dirty="0"/>
              <a:t>,</a:t>
            </a:r>
            <a:r>
              <a:rPr lang="fa-IR" dirty="0"/>
              <a:t> </a:t>
            </a:r>
            <a:r>
              <a:rPr lang="en-US" dirty="0"/>
              <a:t>North Face,</a:t>
            </a:r>
            <a:r>
              <a:rPr lang="fa-IR" dirty="0"/>
              <a:t> </a:t>
            </a:r>
            <a:r>
              <a:rPr lang="en-US" dirty="0"/>
              <a:t>The</a:t>
            </a:r>
          </a:p>
          <a:p>
            <a:pPr lvl="1"/>
            <a:r>
              <a:rPr lang="fa-IR" dirty="0"/>
              <a:t>فروشگاه های معروف: </a:t>
            </a:r>
            <a:r>
              <a:rPr lang="en-US" dirty="0"/>
              <a:t>Sears, Marks, National Sport, Winners</a:t>
            </a:r>
            <a:r>
              <a:rPr lang="fa-IR" dirty="0"/>
              <a:t> </a:t>
            </a:r>
            <a:endParaRPr lang="en-US" dirty="0"/>
          </a:p>
          <a:p>
            <a:pPr lvl="2"/>
            <a:r>
              <a:rPr lang="fa-IR" dirty="0"/>
              <a:t> </a:t>
            </a:r>
            <a:r>
              <a:rPr lang="en-US" dirty="0" err="1"/>
              <a:t>Laurau</a:t>
            </a:r>
            <a:r>
              <a:rPr lang="en-US" dirty="0"/>
              <a:t> </a:t>
            </a:r>
            <a:r>
              <a:rPr lang="fa-IR" dirty="0"/>
              <a:t> برای خانم ها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2" y="2983209"/>
            <a:ext cx="3685378" cy="30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85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E5580"/>
      </a:hlink>
      <a:folHlink>
        <a:srgbClr val="37A6E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832</Words>
  <Application>Microsoft Office PowerPoint</Application>
  <PresentationFormat>Widescreen</PresentationFormat>
  <Paragraphs>199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Wingdings 3</vt:lpstr>
      <vt:lpstr>Arial</vt:lpstr>
      <vt:lpstr>Century Gothic</vt:lpstr>
      <vt:lpstr>Ion Boardroom</vt:lpstr>
      <vt:lpstr>دانشجویان تازه وارد</vt:lpstr>
      <vt:lpstr>بانک و کارت های اعتباری</vt:lpstr>
      <vt:lpstr>موبایل و اینترنت </vt:lpstr>
      <vt:lpstr>موبایل و اینترنت </vt:lpstr>
      <vt:lpstr>اجاره</vt:lpstr>
      <vt:lpstr>اجاره</vt:lpstr>
      <vt:lpstr>خرید</vt:lpstr>
      <vt:lpstr>رستوران ها و گوشت فروشی ها حلال</vt:lpstr>
      <vt:lpstr>آب و هوا</vt:lpstr>
      <vt:lpstr>دانشگاه</vt:lpstr>
      <vt:lpstr>بیمه و درمان</vt:lpstr>
      <vt:lpstr>ورزش</vt:lpstr>
      <vt:lpstr>تفریحات </vt:lpstr>
      <vt:lpstr>حمل و نقل</vt:lpstr>
      <vt:lpstr>رانندگی</vt:lpstr>
      <vt:lpstr>اجاره ماشین</vt:lpstr>
      <vt:lpstr>جلسه قرآن</vt:lpstr>
      <vt:lpstr>گروه ها</vt:lpstr>
      <vt:lpstr>سوال و پاسخ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دانشجویان جدیدالورود</dc:title>
  <dc:creator>Meisam Taheri</dc:creator>
  <cp:lastModifiedBy>Amir Zarinbal</cp:lastModifiedBy>
  <cp:revision>29</cp:revision>
  <dcterms:created xsi:type="dcterms:W3CDTF">2018-09-07T02:38:47Z</dcterms:created>
  <dcterms:modified xsi:type="dcterms:W3CDTF">2023-09-16T12:42:20Z</dcterms:modified>
</cp:coreProperties>
</file>